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65" r:id="rId9"/>
    <p:sldMasterId id="2147483778" r:id="rId10"/>
    <p:sldMasterId id="2147483791" r:id="rId11"/>
    <p:sldMasterId id="2147483804" r:id="rId12"/>
    <p:sldMasterId id="2147483817" r:id="rId13"/>
    <p:sldMasterId id="2147483830" r:id="rId14"/>
    <p:sldMasterId id="2147483843" r:id="rId15"/>
    <p:sldMasterId id="2147483856" r:id="rId16"/>
    <p:sldMasterId id="2147483869" r:id="rId17"/>
    <p:sldMasterId id="2147483882" r:id="rId18"/>
  </p:sldMasterIdLst>
  <p:sldIdLst>
    <p:sldId id="256" r:id="rId19"/>
    <p:sldId id="257" r:id="rId20"/>
    <p:sldId id="276" r:id="rId21"/>
    <p:sldId id="280" r:id="rId22"/>
    <p:sldId id="272" r:id="rId23"/>
    <p:sldId id="286" r:id="rId24"/>
    <p:sldId id="275" r:id="rId25"/>
    <p:sldId id="278" r:id="rId26"/>
    <p:sldId id="285" r:id="rId27"/>
    <p:sldId id="292" r:id="rId28"/>
    <p:sldId id="279" r:id="rId29"/>
    <p:sldId id="281" r:id="rId30"/>
    <p:sldId id="282" r:id="rId31"/>
    <p:sldId id="283" r:id="rId32"/>
    <p:sldId id="287" r:id="rId33"/>
    <p:sldId id="288" r:id="rId34"/>
    <p:sldId id="289" r:id="rId35"/>
    <p:sldId id="290" r:id="rId36"/>
    <p:sldId id="291" r:id="rId37"/>
    <p:sldId id="268" r:id="rId38"/>
    <p:sldId id="269" r:id="rId39"/>
    <p:sldId id="270" r:id="rId40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1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5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9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9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4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69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69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1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03359A02-ACCB-4587-9FE0-6A64E999B78D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81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1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81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81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8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029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030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1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2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3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4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5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6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7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8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9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0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1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2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3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4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5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6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7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8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9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0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1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2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3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4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5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6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7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8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9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0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1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2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3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4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5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6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7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8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9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0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1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2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3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4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5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6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7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8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9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0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1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2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3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4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5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6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7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8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9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0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1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2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3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4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5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6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7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8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9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0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1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2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3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4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5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6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7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8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9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0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1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2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3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4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5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6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7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8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9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0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1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2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3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4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5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6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7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8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9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0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1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2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3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4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5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6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7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8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9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0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1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2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3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4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5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6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7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8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9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50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2015A419-B0EC-4590-82D4-25D450EC14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151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52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153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154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15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Meeting 5: </a:t>
            </a:r>
            <a:r>
              <a:rPr lang="it-IT" sz="30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and Control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24/08/2020,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AAAAAB-8EC2-4E56-A871-2E9716A07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6" y="1084297"/>
            <a:ext cx="10869226" cy="52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5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7E6737D-8326-4713-9624-2CDF84EF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92" y="1954229"/>
            <a:ext cx="9747751" cy="449603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8FDF5DE-3D5E-47AE-BCBF-EEFE8147DAD8}"/>
              </a:ext>
            </a:extLst>
          </p:cNvPr>
          <p:cNvSpPr/>
          <p:nvPr/>
        </p:nvSpPr>
        <p:spPr>
          <a:xfrm>
            <a:off x="1300898" y="2271859"/>
            <a:ext cx="1979629" cy="395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9CC781-36CB-4559-8E92-D4213FE31E4B}"/>
              </a:ext>
            </a:extLst>
          </p:cNvPr>
          <p:cNvSpPr txBox="1"/>
          <p:nvPr/>
        </p:nvSpPr>
        <p:spPr>
          <a:xfrm>
            <a:off x="9445659" y="4821493"/>
            <a:ext cx="3893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Proportional</a:t>
            </a:r>
            <a:r>
              <a:rPr lang="it-IT" dirty="0"/>
              <a:t> (P): 3,1</a:t>
            </a:r>
          </a:p>
          <a:p>
            <a:endParaRPr lang="it-IT" dirty="0"/>
          </a:p>
          <a:p>
            <a:r>
              <a:rPr lang="it-IT" dirty="0" err="1"/>
              <a:t>Integral</a:t>
            </a:r>
            <a:r>
              <a:rPr lang="it-IT" dirty="0"/>
              <a:t> (I): 0</a:t>
            </a:r>
          </a:p>
          <a:p>
            <a:endParaRPr lang="it-IT" dirty="0"/>
          </a:p>
          <a:p>
            <a:r>
              <a:rPr lang="it-IT" dirty="0"/>
              <a:t>Derivative (D): 0</a:t>
            </a:r>
            <a:endParaRPr lang="en-GB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689E3E5-5760-4542-9DA5-A8878C98EB76}"/>
              </a:ext>
            </a:extLst>
          </p:cNvPr>
          <p:cNvCxnSpPr/>
          <p:nvPr/>
        </p:nvCxnSpPr>
        <p:spPr>
          <a:xfrm>
            <a:off x="10275216" y="3582186"/>
            <a:ext cx="0" cy="1239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Shape 4">
            <a:extLst>
              <a:ext uri="{FF2B5EF4-FFF2-40B4-BE49-F238E27FC236}">
                <a16:creationId xmlns:a16="http://schemas.microsoft.com/office/drawing/2014/main" id="{9D949E09-C0EF-4688-AF0A-93EE0EE47D89}"/>
              </a:ext>
            </a:extLst>
          </p:cNvPr>
          <p:cNvSpPr txBox="1"/>
          <p:nvPr/>
        </p:nvSpPr>
        <p:spPr>
          <a:xfrm>
            <a:off x="357660" y="123062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19402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8FDF5DE-3D5E-47AE-BCBF-EEFE8147DAD8}"/>
              </a:ext>
            </a:extLst>
          </p:cNvPr>
          <p:cNvSpPr/>
          <p:nvPr/>
        </p:nvSpPr>
        <p:spPr>
          <a:xfrm>
            <a:off x="1357460" y="2281286"/>
            <a:ext cx="1979629" cy="395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3961D1-9862-4C69-81E7-ED7824A4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77" y="1507075"/>
            <a:ext cx="8317623" cy="4666729"/>
          </a:xfrm>
          <a:prstGeom prst="rect">
            <a:avLst/>
          </a:prstGeom>
        </p:spPr>
      </p:pic>
      <p:sp>
        <p:nvSpPr>
          <p:cNvPr id="5" name="TextShape 4">
            <a:extLst>
              <a:ext uri="{FF2B5EF4-FFF2-40B4-BE49-F238E27FC236}">
                <a16:creationId xmlns:a16="http://schemas.microsoft.com/office/drawing/2014/main" id="{9D949E09-C0EF-4688-AF0A-93EE0EE47D89}"/>
              </a:ext>
            </a:extLst>
          </p:cNvPr>
          <p:cNvSpPr txBox="1"/>
          <p:nvPr/>
        </p:nvSpPr>
        <p:spPr>
          <a:xfrm>
            <a:off x="449058" y="123062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07500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3961D1-9862-4C69-81E7-ED7824A4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00" y="1281581"/>
            <a:ext cx="9092756" cy="5101629"/>
          </a:xfrm>
          <a:prstGeom prst="rect">
            <a:avLst/>
          </a:prstGeom>
        </p:spPr>
      </p:pic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EE7B3028-3C6E-4DEC-B9BF-4191505494C0}"/>
              </a:ext>
            </a:extLst>
          </p:cNvPr>
          <p:cNvSpPr/>
          <p:nvPr/>
        </p:nvSpPr>
        <p:spPr>
          <a:xfrm>
            <a:off x="3034788" y="1474283"/>
            <a:ext cx="253885" cy="467640"/>
          </a:xfrm>
          <a:prstGeom prst="leftBrace">
            <a:avLst>
              <a:gd name="adj1" fmla="val 8333"/>
              <a:gd name="adj2" fmla="val 5374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8B91C1D-B908-4C78-B51A-894CBB3B73E1}"/>
              </a:ext>
            </a:extLst>
          </p:cNvPr>
          <p:cNvSpPr txBox="1"/>
          <p:nvPr/>
        </p:nvSpPr>
        <p:spPr>
          <a:xfrm>
            <a:off x="138625" y="1534959"/>
            <a:ext cx="292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Compute the </a:t>
            </a:r>
            <a:r>
              <a:rPr lang="it-IT" dirty="0" err="1"/>
              <a:t>virtual</a:t>
            </a:r>
            <a:r>
              <a:rPr lang="it-IT" dirty="0"/>
              <a:t> point</a:t>
            </a:r>
            <a:endParaRPr lang="en-GB" dirty="0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E57EE33E-D732-49B6-ABC5-B6B794A9CC2B}"/>
              </a:ext>
            </a:extLst>
          </p:cNvPr>
          <p:cNvSpPr/>
          <p:nvPr/>
        </p:nvSpPr>
        <p:spPr>
          <a:xfrm>
            <a:off x="3003145" y="2271860"/>
            <a:ext cx="285528" cy="1018095"/>
          </a:xfrm>
          <a:prstGeom prst="leftBrace">
            <a:avLst>
              <a:gd name="adj1" fmla="val 8333"/>
              <a:gd name="adj2" fmla="val 7474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246BF7-83D5-485B-8E8A-3666A1C73903}"/>
              </a:ext>
            </a:extLst>
          </p:cNvPr>
          <p:cNvSpPr txBox="1"/>
          <p:nvPr/>
        </p:nvSpPr>
        <p:spPr>
          <a:xfrm flipH="1">
            <a:off x="148052" y="2608998"/>
            <a:ext cx="26614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Define</a:t>
            </a:r>
            <a:r>
              <a:rPr lang="it-IT" dirty="0"/>
              <a:t>: 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minimum </a:t>
            </a:r>
            <a:r>
              <a:rPr lang="it-IT" dirty="0" err="1"/>
              <a:t>distance</a:t>
            </a:r>
            <a:r>
              <a:rPr lang="it-IT" dirty="0"/>
              <a:t> (</a:t>
            </a:r>
            <a:r>
              <a:rPr lang="it-IT" dirty="0" err="1"/>
              <a:t>error</a:t>
            </a:r>
            <a:r>
              <a:rPr lang="it-IT" dirty="0"/>
              <a:t>)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virtual</a:t>
            </a:r>
            <a:r>
              <a:rPr lang="it-IT" dirty="0"/>
              <a:t> point and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trajectory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The index of the point on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to the </a:t>
            </a:r>
            <a:r>
              <a:rPr lang="it-IT" dirty="0" err="1"/>
              <a:t>virtual</a:t>
            </a:r>
            <a:r>
              <a:rPr lang="it-IT" dirty="0"/>
              <a:t>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95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3961D1-9862-4C69-81E7-ED7824A4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00" y="1281581"/>
            <a:ext cx="9092756" cy="5101629"/>
          </a:xfrm>
          <a:prstGeom prst="rect">
            <a:avLst/>
          </a:prstGeom>
        </p:spPr>
      </p:pic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EDBBB700-71C6-4D66-9044-A9B583D6ABC1}"/>
              </a:ext>
            </a:extLst>
          </p:cNvPr>
          <p:cNvSpPr/>
          <p:nvPr/>
        </p:nvSpPr>
        <p:spPr>
          <a:xfrm>
            <a:off x="2846895" y="3650085"/>
            <a:ext cx="441779" cy="2552752"/>
          </a:xfrm>
          <a:prstGeom prst="leftBrace">
            <a:avLst>
              <a:gd name="adj1" fmla="val 8333"/>
              <a:gd name="adj2" fmla="val 130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7B7EF9-671C-4B12-80F0-967A5B47FCC0}"/>
              </a:ext>
            </a:extLst>
          </p:cNvPr>
          <p:cNvSpPr txBox="1"/>
          <p:nvPr/>
        </p:nvSpPr>
        <p:spPr>
          <a:xfrm>
            <a:off x="213772" y="3398617"/>
            <a:ext cx="2651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Establish</a:t>
            </a:r>
            <a:r>
              <a:rPr lang="it-IT" dirty="0"/>
              <a:t> the </a:t>
            </a:r>
            <a:r>
              <a:rPr lang="it-IT" dirty="0" err="1"/>
              <a:t>sign</a:t>
            </a:r>
            <a:r>
              <a:rPr lang="it-IT" dirty="0"/>
              <a:t> of the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the </a:t>
            </a:r>
            <a:r>
              <a:rPr lang="it-IT" dirty="0" err="1"/>
              <a:t>left</a:t>
            </a:r>
            <a:r>
              <a:rPr lang="it-IT" dirty="0"/>
              <a:t> or on the </a:t>
            </a: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trajectory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Done using the </a:t>
            </a:r>
            <a:r>
              <a:rPr lang="en-GB" b="1" dirty="0"/>
              <a:t>cross product</a:t>
            </a:r>
          </a:p>
        </p:txBody>
      </p:sp>
    </p:spTree>
    <p:extLst>
      <p:ext uri="{BB962C8B-B14F-4D97-AF65-F5344CB8AC3E}">
        <p14:creationId xmlns:p14="http://schemas.microsoft.com/office/powerpoint/2010/main" val="112725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t="3703" r="7087" b="6676"/>
          <a:stretch/>
        </p:blipFill>
        <p:spPr>
          <a:xfrm>
            <a:off x="1033339" y="1047564"/>
            <a:ext cx="10209321" cy="5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339" y="1222343"/>
            <a:ext cx="10209321" cy="49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2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339" y="1222343"/>
            <a:ext cx="10209320" cy="49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1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339" y="1222343"/>
            <a:ext cx="10209320" cy="49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1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340" y="1222343"/>
            <a:ext cx="10209318" cy="49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2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Overview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25" name="TextShape 4"/>
          <p:cNvSpPr txBox="1"/>
          <p:nvPr/>
        </p:nvSpPr>
        <p:spPr>
          <a:xfrm>
            <a:off x="449058" y="1230620"/>
            <a:ext cx="11231640" cy="481196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What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done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since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last meeting: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arameters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adjusted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new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provided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data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Banking 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Introduced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 steering ratio 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to test the model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TextShape 1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br/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61ECF6A-5CF8-433E-902F-EC92FDC0644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10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109" name="TextShape 4"/>
          <p:cNvSpPr txBox="1"/>
          <p:nvPr/>
        </p:nvSpPr>
        <p:spPr>
          <a:xfrm>
            <a:off x="471240" y="33840"/>
            <a:ext cx="113997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Questions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110" name="Immagine 3109"/>
          <p:cNvPicPr/>
          <p:nvPr/>
        </p:nvPicPr>
        <p:blipFill>
          <a:blip r:embed="rId2"/>
          <a:stretch/>
        </p:blipFill>
        <p:spPr>
          <a:xfrm>
            <a:off x="3952800" y="1594800"/>
            <a:ext cx="4285800" cy="428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Questions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12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E1EAE27-879D-445D-AB61-2DF0367CEDDD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113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114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Technical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constraints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(max speed..)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Use of the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curvilinear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abscissa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lookup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method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instead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of (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x,y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coordinates</a:t>
            </a: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(Just a double check: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7,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correct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say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under-steering,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right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?)</a:t>
            </a:r>
            <a:r>
              <a:rPr lang="it-IT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22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1590840" y="652320"/>
            <a:ext cx="9010440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000" b="1" strike="noStrike" spc="-1" dirty="0">
                <a:solidFill>
                  <a:srgbClr val="000000"/>
                </a:solidFill>
                <a:latin typeface="Malgun Gothic Semilight"/>
                <a:ea typeface="Malgun Gothic Semilight"/>
              </a:rPr>
              <a:t>Meeting 5: </a:t>
            </a:r>
            <a:r>
              <a:rPr lang="it-IT" sz="3000" b="1" strike="noStrike" spc="-1" dirty="0" err="1">
                <a:solidFill>
                  <a:srgbClr val="000000"/>
                </a:solidFill>
                <a:latin typeface="Malgun Gothic Semilight"/>
                <a:ea typeface="Malgun Gothic Semilight"/>
              </a:rPr>
              <a:t>Simulations</a:t>
            </a:r>
            <a:r>
              <a:rPr lang="it-IT" sz="3000" b="1" strike="noStrike" spc="-1" dirty="0">
                <a:solidFill>
                  <a:srgbClr val="000000"/>
                </a:solidFill>
                <a:latin typeface="Malgun Gothic Semilight"/>
                <a:ea typeface="Malgun Gothic Semilight"/>
              </a:rPr>
              <a:t> and Control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21E49B3-2486-48F6-AD22-A48D8E6D33D9}"/>
              </a:ext>
            </a:extLst>
          </p:cNvPr>
          <p:cNvSpPr/>
          <p:nvPr/>
        </p:nvSpPr>
        <p:spPr>
          <a:xfrm>
            <a:off x="1319753" y="2288572"/>
            <a:ext cx="1187777" cy="377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Adjusted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parameters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arameters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adjusted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new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provided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data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Banking 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Banking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stored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inside an array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indexed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curvilinear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abscissa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Step size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0.1[m] for the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curvilinear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abscissa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Introduced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 steering ratio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06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21E49B3-2486-48F6-AD22-A48D8E6D33D9}"/>
              </a:ext>
            </a:extLst>
          </p:cNvPr>
          <p:cNvSpPr/>
          <p:nvPr/>
        </p:nvSpPr>
        <p:spPr>
          <a:xfrm>
            <a:off x="1272620" y="2762053"/>
            <a:ext cx="3544478" cy="4485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arameters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adjusted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new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provided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data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Banking 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Introduced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 steering ratio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Adjusted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parameters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879D11-AE02-4156-BD79-E8026E9C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78" y="3809527"/>
            <a:ext cx="11238137" cy="20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0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25" name="TextShape 4"/>
          <p:cNvSpPr txBox="1"/>
          <p:nvPr/>
        </p:nvSpPr>
        <p:spPr>
          <a:xfrm>
            <a:off x="449058" y="123062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7 </a:t>
            </a:r>
            <a:r>
              <a:rPr lang="it-IT" sz="28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8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8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8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Non-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on a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banked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road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Accelerating-Braking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Sinusoidal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speed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increasing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steering angle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9253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link to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presentation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graphicFrame>
        <p:nvGraphicFramePr>
          <p:cNvPr id="2" name="Oggetto 1">
            <a:hlinkClick r:id="" action="ppaction://ole?verb=0"/>
            <a:extLst>
              <a:ext uri="{FF2B5EF4-FFF2-40B4-BE49-F238E27FC236}">
                <a16:creationId xmlns:a16="http://schemas.microsoft.com/office/drawing/2014/main" id="{22E7BA0C-70B7-4411-A078-DFA820BCC5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190665"/>
              </p:ext>
            </p:extLst>
          </p:nvPr>
        </p:nvGraphicFramePr>
        <p:xfrm>
          <a:off x="1486101" y="1123025"/>
          <a:ext cx="9303798" cy="5233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resentation" r:id="rId3" imgW="6096296" imgH="3429229" progId="PowerPoint.Show.12">
                  <p:embed/>
                </p:oleObj>
              </mc:Choice>
              <mc:Fallback>
                <p:oleObj name="Presentation" r:id="rId3" imgW="6096296" imgH="3429229" progId="PowerPoint.Show.12">
                  <p:embed/>
                  <p:pic>
                    <p:nvPicPr>
                      <p:cNvPr id="4" name="Oggetto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5B61AD7-1576-4389-8C43-42187AA51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6101" y="1123025"/>
                        <a:ext cx="9303798" cy="5233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62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269B2D8-BE0C-45ED-8ED2-7537A9637465}"/>
              </a:ext>
            </a:extLst>
          </p:cNvPr>
          <p:cNvSpPr/>
          <p:nvPr/>
        </p:nvSpPr>
        <p:spPr>
          <a:xfrm>
            <a:off x="1338606" y="1772240"/>
            <a:ext cx="2686639" cy="395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4F44ED-580E-4DF1-8ED3-11929C11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80" y="2869178"/>
            <a:ext cx="9982713" cy="3067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00AA08-CB55-4440-90FB-5E0A14DE7480}"/>
              </a:ext>
            </a:extLst>
          </p:cNvPr>
          <p:cNvSpPr txBox="1"/>
          <p:nvPr/>
        </p:nvSpPr>
        <p:spPr>
          <a:xfrm>
            <a:off x="7607433" y="1474977"/>
            <a:ext cx="3893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Proportional</a:t>
            </a:r>
            <a:r>
              <a:rPr lang="it-IT" dirty="0"/>
              <a:t> (P): 3000</a:t>
            </a:r>
          </a:p>
          <a:p>
            <a:endParaRPr lang="it-IT" dirty="0"/>
          </a:p>
          <a:p>
            <a:r>
              <a:rPr lang="it-IT" dirty="0" err="1"/>
              <a:t>Integral</a:t>
            </a:r>
            <a:r>
              <a:rPr lang="it-IT" dirty="0"/>
              <a:t> (I): 0</a:t>
            </a:r>
          </a:p>
          <a:p>
            <a:endParaRPr lang="it-IT" dirty="0"/>
          </a:p>
          <a:p>
            <a:r>
              <a:rPr lang="it-IT" dirty="0"/>
              <a:t>Derivative (D): 0</a:t>
            </a:r>
            <a:endParaRPr lang="en-GB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46D7105-EFFB-45C5-8FFD-5C3ECB92F9E6}"/>
              </a:ext>
            </a:extLst>
          </p:cNvPr>
          <p:cNvCxnSpPr>
            <a:cxnSpLocks/>
          </p:cNvCxnSpPr>
          <p:nvPr/>
        </p:nvCxnSpPr>
        <p:spPr>
          <a:xfrm flipV="1">
            <a:off x="8531258" y="3054285"/>
            <a:ext cx="0" cy="1348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5" name="TextShape 4"/>
          <p:cNvSpPr txBox="1"/>
          <p:nvPr/>
        </p:nvSpPr>
        <p:spPr>
          <a:xfrm>
            <a:off x="47988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76942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269B2D8-BE0C-45ED-8ED2-7537A9637465}"/>
              </a:ext>
            </a:extLst>
          </p:cNvPr>
          <p:cNvSpPr/>
          <p:nvPr/>
        </p:nvSpPr>
        <p:spPr>
          <a:xfrm>
            <a:off x="1338606" y="1734532"/>
            <a:ext cx="2686639" cy="395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25" name="TextShape 4"/>
          <p:cNvSpPr txBox="1"/>
          <p:nvPr/>
        </p:nvSpPr>
        <p:spPr>
          <a:xfrm>
            <a:off x="449058" y="123062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F77AB7-C8CD-4B70-8C9A-67ECDE3D0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0"/>
          <a:stretch/>
        </p:blipFill>
        <p:spPr>
          <a:xfrm>
            <a:off x="454740" y="3007148"/>
            <a:ext cx="11621859" cy="172242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51FFC4C-7846-40BC-9E74-E199E6D732FC}"/>
              </a:ext>
            </a:extLst>
          </p:cNvPr>
          <p:cNvCxnSpPr/>
          <p:nvPr/>
        </p:nvCxnSpPr>
        <p:spPr>
          <a:xfrm flipV="1">
            <a:off x="5042517" y="2201662"/>
            <a:ext cx="2769833" cy="146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B319DD-9FD0-4869-B37C-EDEBD627F5AE}"/>
              </a:ext>
            </a:extLst>
          </p:cNvPr>
          <p:cNvSpPr txBox="1"/>
          <p:nvPr/>
        </p:nvSpPr>
        <p:spPr>
          <a:xfrm>
            <a:off x="7279689" y="1540569"/>
            <a:ext cx="259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X/Y </a:t>
            </a:r>
            <a:r>
              <a:rPr lang="it-IT" dirty="0" err="1"/>
              <a:t>coords</a:t>
            </a:r>
            <a:r>
              <a:rPr lang="it-IT" dirty="0"/>
              <a:t> of points in the </a:t>
            </a:r>
            <a:r>
              <a:rPr lang="it-IT" dirty="0" err="1"/>
              <a:t>trajectory</a:t>
            </a:r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F1CEF2F-F113-4A8D-A36B-C49803BF1955}"/>
              </a:ext>
            </a:extLst>
          </p:cNvPr>
          <p:cNvCxnSpPr/>
          <p:nvPr/>
        </p:nvCxnSpPr>
        <p:spPr>
          <a:xfrm flipH="1" flipV="1">
            <a:off x="8291744" y="2201662"/>
            <a:ext cx="843378" cy="146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048388C-FE87-4AB9-8AE8-F28DBBE7CE94}"/>
              </a:ext>
            </a:extLst>
          </p:cNvPr>
          <p:cNvCxnSpPr/>
          <p:nvPr/>
        </p:nvCxnSpPr>
        <p:spPr>
          <a:xfrm>
            <a:off x="3045041" y="4729574"/>
            <a:ext cx="0" cy="63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BBE7BC-E254-4C55-B197-F0E4339E90ED}"/>
              </a:ext>
            </a:extLst>
          </p:cNvPr>
          <p:cNvSpPr txBox="1"/>
          <p:nvPr/>
        </p:nvSpPr>
        <p:spPr>
          <a:xfrm>
            <a:off x="2159888" y="5362113"/>
            <a:ext cx="177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profile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363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F77AB7-C8CD-4B70-8C9A-67ECDE3D0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2" r="11882"/>
          <a:stretch/>
        </p:blipFill>
        <p:spPr>
          <a:xfrm>
            <a:off x="1896755" y="1593131"/>
            <a:ext cx="10207262" cy="1769557"/>
          </a:xfrm>
          <a:prstGeom prst="rect">
            <a:avLst/>
          </a:prstGeom>
        </p:spPr>
      </p:pic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DF0D2046-FAE6-4526-B1E7-F23FA53E0F98}"/>
              </a:ext>
            </a:extLst>
          </p:cNvPr>
          <p:cNvSpPr/>
          <p:nvPr/>
        </p:nvSpPr>
        <p:spPr>
          <a:xfrm>
            <a:off x="1564849" y="2477909"/>
            <a:ext cx="331906" cy="7931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781559-DCCC-4EFE-8ABC-A55941B54168}"/>
              </a:ext>
            </a:extLst>
          </p:cNvPr>
          <p:cNvSpPr txBox="1"/>
          <p:nvPr/>
        </p:nvSpPr>
        <p:spPr>
          <a:xfrm flipH="1">
            <a:off x="138624" y="4664044"/>
            <a:ext cx="8260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Define</a:t>
            </a:r>
            <a:r>
              <a:rPr lang="it-IT" dirty="0"/>
              <a:t> the index of the point on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to the </a:t>
            </a:r>
            <a:r>
              <a:rPr lang="it-IT" dirty="0" err="1"/>
              <a:t>vehicle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Return the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depending</a:t>
            </a:r>
            <a:r>
              <a:rPr lang="it-IT" dirty="0"/>
              <a:t> on </a:t>
            </a:r>
            <a:r>
              <a:rPr lang="it-IT" dirty="0" err="1"/>
              <a:t>its</a:t>
            </a:r>
            <a:r>
              <a:rPr lang="it-IT" dirty="0"/>
              <a:t> position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CBADF4-C078-4D57-9EEB-50355F1A3ED0}"/>
              </a:ext>
            </a:extLst>
          </p:cNvPr>
          <p:cNvSpPr txBox="1"/>
          <p:nvPr/>
        </p:nvSpPr>
        <p:spPr>
          <a:xfrm flipH="1">
            <a:off x="5164475" y="3874415"/>
            <a:ext cx="683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Row</a:t>
            </a:r>
            <a:r>
              <a:rPr lang="it-IT" dirty="0"/>
              <a:t> 5 of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trajec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profile</a:t>
            </a:r>
            <a:endParaRPr lang="en-GB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6ECA2E89-311F-41F3-B12A-67712158E5D0}"/>
              </a:ext>
            </a:extLst>
          </p:cNvPr>
          <p:cNvCxnSpPr>
            <a:cxnSpLocks/>
          </p:cNvCxnSpPr>
          <p:nvPr/>
        </p:nvCxnSpPr>
        <p:spPr>
          <a:xfrm rot="10800000">
            <a:off x="4303335" y="3487920"/>
            <a:ext cx="832859" cy="584461"/>
          </a:xfrm>
          <a:prstGeom prst="bentConnector3">
            <a:avLst>
              <a:gd name="adj1" fmla="val 9867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37CA6155-4B8F-426A-A717-BDEC8FC95EED}"/>
              </a:ext>
            </a:extLst>
          </p:cNvPr>
          <p:cNvCxnSpPr>
            <a:cxnSpLocks/>
          </p:cNvCxnSpPr>
          <p:nvPr/>
        </p:nvCxnSpPr>
        <p:spPr>
          <a:xfrm rot="5400000">
            <a:off x="348469" y="3460464"/>
            <a:ext cx="1566668" cy="451312"/>
          </a:xfrm>
          <a:prstGeom prst="bentConnector3">
            <a:avLst>
              <a:gd name="adj1" fmla="val -174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69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543</Words>
  <Application>Microsoft Office PowerPoint</Application>
  <PresentationFormat>Widescreen</PresentationFormat>
  <Paragraphs>166</Paragraphs>
  <Slides>22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18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46" baseType="lpstr">
      <vt:lpstr>Malgun Gothic Semilight</vt:lpstr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Alessio Russo</cp:lastModifiedBy>
  <cp:revision>104</cp:revision>
  <dcterms:created xsi:type="dcterms:W3CDTF">2020-05-01T16:55:40Z</dcterms:created>
  <dcterms:modified xsi:type="dcterms:W3CDTF">2020-08-20T16:36:03Z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